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7" r:id="rId5"/>
    <p:sldId id="258" r:id="rId6"/>
    <p:sldId id="259" r:id="rId7"/>
    <p:sldId id="260" r:id="rId8"/>
    <p:sldId id="262" r:id="rId9"/>
    <p:sldId id="265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4631-49F9-44D3-BA83-F11CDCFA2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7AB47-33ED-4FAA-9DE9-00068B139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F02BD-B8FC-42E0-9D64-E3A8C34C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F95B-0471-4C89-99FF-9745D788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20E8E-9FDB-4622-BF94-F819635E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1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AAE9-2BB7-416B-9424-83C51544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A540B-B98E-4245-B9CE-9BB9FA746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EA993-8B6D-4DC2-A36F-B24DA2E0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51FF-758E-4338-A29A-5F83616E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63E9-8BDF-48AD-937B-01815C4A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5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CE53A-D974-4711-BB9B-A9D6177CB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A4FAD-BD9B-46EE-BA1C-B99E6A67B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925E5-10FB-48F8-ACC7-308C8026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9EDE2-8B52-4635-AF1E-8F46F26D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C8FC-9C95-49F0-8F1B-5B13B70F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9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3AE5-E10D-4B34-9C8B-CFFE16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5F580-CF13-4D93-825B-477CF9AF1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5BB4-50D7-4302-974E-754F31AB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86EB-74EF-4956-803D-604EEDBB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AC50B-C1F2-4245-A570-437FBEB2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9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397D-5594-41F6-9816-A0197671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125BA-D172-4AB4-B3AF-E7B44A3FB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B6C12-810A-4E9D-9830-46F01C66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BBBA-9806-4D94-8B86-39E11232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C6717-ACE5-4EE9-B07E-02FD36AF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47C8-7C6F-40F8-811B-7A0264FF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85C9-FD5D-462D-90B5-3B1B972C1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390EA-2924-4D00-A406-8C57B1D95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94D5F-4D86-4ED5-91B8-41B8ACB6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49622-A767-416D-AD90-4DEE5310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44868-0ACE-42DD-A13B-63297885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2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9D03-1302-4A38-9DDF-CEDAFFE1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2DB14-4506-412E-904D-796509AE9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3E864-A0F5-4C80-AE2F-E9A5F1AB9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0C9CC-A99A-408F-9602-DCC90254D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A04EA-F9D4-4AA1-8C19-AB8058E6B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7A821-992F-4345-B2C4-2CD2B85F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0DD2E-0E51-440E-998E-7EE1E5B8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46E61-3C47-427F-AE9D-A4B54135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0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0AF4-1EF1-4C97-BD93-C0F35F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FA06F-3069-4FAE-968C-A80B8EB7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5760B-0BFF-4B75-AFD7-611EB635D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974D8-373E-46F8-9A36-21A119C1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26FDA-1ED4-4A73-ADD4-C6E7F0E5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9CAE62-1DC5-401D-AC0C-FAE9485D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CE1A8-336B-462C-9E7A-A3DC6C3F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5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20E8-C7F1-4720-9813-4E7031AA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6230-D868-49F9-AD69-D5E595BBE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885FE-2EEF-4C6C-93A5-998E10A72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5C74-9B18-460E-8E30-FEEE9A68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2C7DE-8FCE-42B3-90BB-923E2BD2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5F850-A400-4B0D-8D48-0632A62A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3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275-D850-40DA-B996-E47B8F62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104BE-892D-4C02-8A99-8B71A6C1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81DB4-1D89-4406-BBA0-C87847170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7D39B-8876-431B-8178-B2E02BA8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F4E17-7B99-4B9D-8295-C7478506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DFDDC-5232-4A75-9A9D-013C145E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0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1EEEE-0AA4-4F9F-9E86-749F8822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29C17-933C-4301-B239-66C03A53F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8AF82-0FB2-402B-8D7A-D2EFA4230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208AD-13B0-4C5F-9DC0-2DBDAECCCA1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0229-CFF3-4E90-AED6-4518F8D94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541A-0883-4D3A-A035-AF2602449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A9AC-F286-4E80-BAB4-3F50E3478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ostXs2p6r0" TargetMode="External"/><Relationship Id="rId4" Type="http://schemas.openxmlformats.org/officeDocument/2006/relationships/hyperlink" Target="https://www.youtube.com/watch?v=Yqi9Gwt-OE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Lean-Software-Development-Agile-Toolkit/dp/0321150783?msclkid=076cd077a6e011ec90bf07c818d3517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CF7A8B-2F6F-41F2-B70C-BFC310CE4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03113-20CB-40DF-AE79-5885D4269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0290" y="1300581"/>
            <a:ext cx="5631343" cy="3103639"/>
          </a:xfrm>
        </p:spPr>
        <p:txBody>
          <a:bodyPr>
            <a:normAutofit/>
          </a:bodyPr>
          <a:lstStyle/>
          <a:p>
            <a:pPr algn="l"/>
            <a:r>
              <a:rPr lang="en-US" sz="11500" b="1" dirty="0">
                <a:latin typeface="+mn-lt"/>
              </a:rPr>
              <a:t>Kanban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0757-5FAC-46D8-8322-2BB98E4FA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181" y="4102217"/>
            <a:ext cx="5631343" cy="12029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 method to manage flow</a:t>
            </a:r>
          </a:p>
        </p:txBody>
      </p:sp>
    </p:spTree>
    <p:extLst>
      <p:ext uri="{BB962C8B-B14F-4D97-AF65-F5344CB8AC3E}">
        <p14:creationId xmlns:p14="http://schemas.microsoft.com/office/powerpoint/2010/main" val="408888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A couple videos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4"/>
              </a:rPr>
              <a:t>Henrik Kniberg : Multiple WIP vs One Piece Flow Example</a:t>
            </a:r>
            <a:r>
              <a:rPr lang="en-US" sz="2000" dirty="0"/>
              <a:t> ~ 7 mins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The resource utilization trap</a:t>
            </a:r>
            <a:r>
              <a:rPr lang="en-US" sz="2000" dirty="0"/>
              <a:t> ~ 6 mins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675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1FEC9A-967E-4BF5-9FA1-9F22A4E0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23875"/>
            <a:ext cx="6096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39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Origins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Literally “signboard” </a:t>
            </a:r>
          </a:p>
          <a:p>
            <a:r>
              <a:rPr lang="en-US" sz="2000" dirty="0"/>
              <a:t>Developed by </a:t>
            </a:r>
            <a:r>
              <a:rPr lang="en-US" sz="2000" dirty="0" err="1"/>
              <a:t>Taichii</a:t>
            </a:r>
            <a:r>
              <a:rPr lang="en-US" sz="2000" dirty="0"/>
              <a:t> Ohno at Toyota beginning in the late 1940s</a:t>
            </a:r>
          </a:p>
          <a:p>
            <a:r>
              <a:rPr lang="en-US" sz="2000" dirty="0"/>
              <a:t>Used for tracking production and process visibility within a factory</a:t>
            </a:r>
          </a:p>
          <a:p>
            <a:r>
              <a:rPr lang="en-US" sz="2000" dirty="0"/>
              <a:t>Part of the “Ohno System” or “Toyota Production System</a:t>
            </a:r>
          </a:p>
          <a:p>
            <a:pPr lvl="1"/>
            <a:r>
              <a:rPr lang="en-US" sz="1600" dirty="0"/>
              <a:t>Later became a part of what is known as “Lean Manufacturing”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765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Core Practices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Limit WIP</a:t>
            </a:r>
          </a:p>
          <a:p>
            <a:r>
              <a:rPr lang="en-US" sz="2000" dirty="0"/>
              <a:t>Pull</a:t>
            </a:r>
          </a:p>
          <a:p>
            <a:r>
              <a:rPr lang="en-US" sz="2000" dirty="0"/>
              <a:t>Visualize Work</a:t>
            </a:r>
          </a:p>
          <a:p>
            <a:r>
              <a:rPr lang="en-US" sz="2000" dirty="0"/>
              <a:t>Set Explicit Policies</a:t>
            </a:r>
          </a:p>
          <a:p>
            <a:r>
              <a:rPr lang="en-US" sz="2000" dirty="0"/>
              <a:t>Implement Feedback loops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5678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AutoShape 4" descr="See the source image">
            <a:extLst>
              <a:ext uri="{FF2B5EF4-FFF2-40B4-BE49-F238E27FC236}">
                <a16:creationId xmlns:a16="http://schemas.microsoft.com/office/drawing/2014/main" id="{60E01968-9E68-4436-834C-08DCD13638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E036BA-3672-42E7-9F88-5B8B2FC9D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438"/>
            <a:ext cx="12192000" cy="41739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2AFF6CA-8EF3-4F0C-BFF3-A2658C5E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51" y="243280"/>
            <a:ext cx="10506456" cy="897063"/>
          </a:xfrm>
        </p:spPr>
        <p:txBody>
          <a:bodyPr anchor="b">
            <a:normAutofit/>
          </a:bodyPr>
          <a:lstStyle/>
          <a:p>
            <a:r>
              <a:rPr lang="en-US" sz="5000" dirty="0"/>
              <a:t>A (simple) Kanban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235816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Relationship to Agile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2001: Agile marked a shift in software development for producing software</a:t>
            </a:r>
          </a:p>
          <a:p>
            <a:pPr lvl="1"/>
            <a:r>
              <a:rPr lang="en-US" sz="1600" dirty="0"/>
              <a:t>Creators were heavily influenced by systems thinking</a:t>
            </a:r>
          </a:p>
          <a:p>
            <a:r>
              <a:rPr lang="en-US" sz="2000" dirty="0"/>
              <a:t>2003-2010: Deeper relationship develops between Agile and Lean</a:t>
            </a:r>
          </a:p>
          <a:p>
            <a:pPr lvl="1"/>
            <a:r>
              <a:rPr lang="en-US" sz="1200" dirty="0">
                <a:hlinkClick r:id="rId4"/>
              </a:rPr>
              <a:t>Lean Software Development: An Agile Toolkit: </a:t>
            </a:r>
            <a:r>
              <a:rPr lang="en-US" sz="1200" dirty="0" err="1">
                <a:hlinkClick r:id="rId4"/>
              </a:rPr>
              <a:t>Poppendieck</a:t>
            </a:r>
            <a:r>
              <a:rPr lang="en-US" sz="1200" dirty="0">
                <a:hlinkClick r:id="rId4"/>
              </a:rPr>
              <a:t>, Mary, </a:t>
            </a:r>
            <a:r>
              <a:rPr lang="en-US" sz="1200" dirty="0" err="1">
                <a:hlinkClick r:id="rId4"/>
              </a:rPr>
              <a:t>Poppendieck</a:t>
            </a:r>
            <a:r>
              <a:rPr lang="en-US" sz="1200" dirty="0">
                <a:hlinkClick r:id="rId4"/>
              </a:rPr>
              <a:t>, Tom: 9780321150783: Amazon.com: Books</a:t>
            </a:r>
            <a:endParaRPr lang="en-US" sz="1600" dirty="0"/>
          </a:p>
          <a:p>
            <a:r>
              <a:rPr lang="en-US" sz="2000" dirty="0"/>
              <a:t>Today: Agile and Lean very intertwined, both needed to produce software.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2186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799709AD-96EB-456E-975C-0F6977CC7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45" y="1"/>
            <a:ext cx="9081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“Doing” Kanban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u="sng" dirty="0"/>
              <a:t>Active</a:t>
            </a:r>
            <a:r>
              <a:rPr lang="en-US" sz="2000" dirty="0"/>
              <a:t> management of the flow of work through the </a:t>
            </a:r>
            <a:r>
              <a:rPr lang="en-US" sz="2000" u="sng" dirty="0"/>
              <a:t>system</a:t>
            </a:r>
          </a:p>
          <a:p>
            <a:endParaRPr lang="en-US" sz="2000" u="sng" dirty="0"/>
          </a:p>
          <a:p>
            <a:pPr lvl="1"/>
            <a:r>
              <a:rPr lang="en-US" sz="1600" u="sng" dirty="0"/>
              <a:t>Active</a:t>
            </a:r>
            <a:r>
              <a:rPr lang="en-US" sz="1600" dirty="0"/>
              <a:t> meaning hands on, focused on movement, making adjustments/fixes as they are recognized</a:t>
            </a:r>
          </a:p>
          <a:p>
            <a:pPr lvl="1"/>
            <a:r>
              <a:rPr lang="en-US" sz="1600" u="sng" dirty="0"/>
              <a:t>System</a:t>
            </a:r>
            <a:r>
              <a:rPr lang="en-US" sz="1600" dirty="0"/>
              <a:t> meaning the complete system, a holistic view, not an individual part.</a:t>
            </a:r>
          </a:p>
          <a:p>
            <a:endParaRPr lang="en-US" sz="2000" dirty="0"/>
          </a:p>
          <a:p>
            <a:r>
              <a:rPr lang="en-US" sz="2000" dirty="0"/>
              <a:t>Only when we are actively managing the flow of work through the system can we truly say we are “doing” Kanban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50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What about Jira?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“We have a Kanban project in Jira, are we doing Kanban?”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Maybe…Maybe not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Atlassian muddied the waters when they developed these features for Jira. These two types of projects are basically the following…</a:t>
            </a:r>
          </a:p>
          <a:p>
            <a:pPr marL="0" indent="0">
              <a:buNone/>
            </a:pPr>
            <a:r>
              <a:rPr lang="en-US" sz="2000" dirty="0"/>
              <a:t>	1. A Kanban board with the timebox features present. (Scrum project)</a:t>
            </a:r>
          </a:p>
          <a:p>
            <a:pPr marL="0" indent="0">
              <a:buNone/>
            </a:pPr>
            <a:r>
              <a:rPr lang="en-US" sz="2000" dirty="0"/>
              <a:t>	2. A Kanban board without the timebox features present. (Kanban project)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777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09AAD7AF-3288-4861-9660-FB06E91E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143A6-1BB2-4F81-A102-5CB13F49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Disclaimer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C10E0-8E8F-4987-8FC1-EF7D77CC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Software development work has unique concerns that make it distinct from manufacturing work.</a:t>
            </a:r>
          </a:p>
          <a:p>
            <a:r>
              <a:rPr lang="en-US" sz="2000" dirty="0"/>
              <a:t>Design is the work, “production” is copying files</a:t>
            </a:r>
          </a:p>
          <a:p>
            <a:r>
              <a:rPr lang="en-US" sz="2000" dirty="0"/>
              <a:t>Comparisons between the two focus on meta paradigms</a:t>
            </a:r>
          </a:p>
          <a:p>
            <a:pPr lvl="1"/>
            <a:r>
              <a:rPr lang="en-US" sz="1600" dirty="0"/>
              <a:t>Theory of Constraints/Queuing Theory</a:t>
            </a:r>
          </a:p>
          <a:p>
            <a:pPr lvl="1"/>
            <a:r>
              <a:rPr lang="en-US" sz="1600" dirty="0"/>
              <a:t>Systems thinking</a:t>
            </a:r>
          </a:p>
          <a:p>
            <a:pPr lvl="1"/>
            <a:r>
              <a:rPr lang="en-US" sz="1600" dirty="0"/>
              <a:t>Little’s Law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68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357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Kanban</vt:lpstr>
      <vt:lpstr>Origins</vt:lpstr>
      <vt:lpstr>Core Practices</vt:lpstr>
      <vt:lpstr>A (simple) Kanban System example</vt:lpstr>
      <vt:lpstr>Relationship to Agile</vt:lpstr>
      <vt:lpstr>PowerPoint Presentation</vt:lpstr>
      <vt:lpstr>“Doing” Kanban</vt:lpstr>
      <vt:lpstr>What about Jira?</vt:lpstr>
      <vt:lpstr>Disclaimer</vt:lpstr>
      <vt:lpstr>A couple videos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</dc:title>
  <dc:creator>James Sampica</dc:creator>
  <cp:lastModifiedBy>James Sampica</cp:lastModifiedBy>
  <cp:revision>79</cp:revision>
  <dcterms:created xsi:type="dcterms:W3CDTF">2022-03-02T22:29:36Z</dcterms:created>
  <dcterms:modified xsi:type="dcterms:W3CDTF">2022-03-23T15:52:05Z</dcterms:modified>
</cp:coreProperties>
</file>